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2" r:id="rId5"/>
    <p:sldId id="389" r:id="rId6"/>
    <p:sldId id="392" r:id="rId7"/>
    <p:sldId id="387" r:id="rId8"/>
    <p:sldId id="383" r:id="rId9"/>
    <p:sldId id="391" r:id="rId10"/>
    <p:sldId id="379" r:id="rId11"/>
    <p:sldId id="373" r:id="rId12"/>
    <p:sldId id="365" r:id="rId13"/>
    <p:sldId id="378" r:id="rId14"/>
    <p:sldId id="382" r:id="rId15"/>
    <p:sldId id="381" r:id="rId16"/>
    <p:sldId id="388" r:id="rId17"/>
    <p:sldId id="3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5503" autoAdjust="0"/>
  </p:normalViewPr>
  <p:slideViewPr>
    <p:cSldViewPr snapToGrid="0" snapToObjects="1" showGuides="1">
      <p:cViewPr varScale="1">
        <p:scale>
          <a:sx n="90" d="100"/>
          <a:sy n="90" d="100"/>
        </p:scale>
        <p:origin x="62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wais Asghar" userId="4e531a22-1881-423e-b958-a671f924ba4b" providerId="ADAL" clId="{AEBD274B-8E66-46BF-B0DA-057E2758A1BA}"/>
    <pc:docChg chg="modSld">
      <pc:chgData name="Awais Asghar" userId="4e531a22-1881-423e-b958-a671f924ba4b" providerId="ADAL" clId="{AEBD274B-8E66-46BF-B0DA-057E2758A1BA}" dt="2024-12-30T19:47:38.267" v="5" actId="1076"/>
      <pc:docMkLst>
        <pc:docMk/>
      </pc:docMkLst>
      <pc:sldChg chg="modSp mod">
        <pc:chgData name="Awais Asghar" userId="4e531a22-1881-423e-b958-a671f924ba4b" providerId="ADAL" clId="{AEBD274B-8E66-46BF-B0DA-057E2758A1BA}" dt="2024-12-30T18:46:07.419" v="3" actId="20577"/>
        <pc:sldMkLst>
          <pc:docMk/>
          <pc:sldMk cId="2170071140" sldId="379"/>
        </pc:sldMkLst>
        <pc:graphicFrameChg chg="modGraphic">
          <ac:chgData name="Awais Asghar" userId="4e531a22-1881-423e-b958-a671f924ba4b" providerId="ADAL" clId="{AEBD274B-8E66-46BF-B0DA-057E2758A1BA}" dt="2024-12-30T18:46:07.419" v="3" actId="20577"/>
          <ac:graphicFrameMkLst>
            <pc:docMk/>
            <pc:sldMk cId="2170071140" sldId="379"/>
            <ac:graphicFrameMk id="7" creationId="{8098E7A8-FD89-AE13-0D0E-E4D0EFC3DA3C}"/>
          </ac:graphicFrameMkLst>
        </pc:graphicFrameChg>
      </pc:sldChg>
      <pc:sldChg chg="modSp mod">
        <pc:chgData name="Awais Asghar" userId="4e531a22-1881-423e-b958-a671f924ba4b" providerId="ADAL" clId="{AEBD274B-8E66-46BF-B0DA-057E2758A1BA}" dt="2024-12-30T19:39:32.569" v="4" actId="1076"/>
        <pc:sldMkLst>
          <pc:docMk/>
          <pc:sldMk cId="3304068007" sldId="381"/>
        </pc:sldMkLst>
        <pc:picChg chg="mod">
          <ac:chgData name="Awais Asghar" userId="4e531a22-1881-423e-b958-a671f924ba4b" providerId="ADAL" clId="{AEBD274B-8E66-46BF-B0DA-057E2758A1BA}" dt="2024-12-30T19:39:32.569" v="4" actId="1076"/>
          <ac:picMkLst>
            <pc:docMk/>
            <pc:sldMk cId="3304068007" sldId="381"/>
            <ac:picMk id="14" creationId="{059AB0AF-CFE5-AC39-C47C-1B89A2657878}"/>
          </ac:picMkLst>
        </pc:picChg>
      </pc:sldChg>
      <pc:sldChg chg="modSp mod">
        <pc:chgData name="Awais Asghar" userId="4e531a22-1881-423e-b958-a671f924ba4b" providerId="ADAL" clId="{AEBD274B-8E66-46BF-B0DA-057E2758A1BA}" dt="2024-12-30T19:47:38.267" v="5" actId="1076"/>
        <pc:sldMkLst>
          <pc:docMk/>
          <pc:sldMk cId="1174583267" sldId="382"/>
        </pc:sldMkLst>
        <pc:picChg chg="mod">
          <ac:chgData name="Awais Asghar" userId="4e531a22-1881-423e-b958-a671f924ba4b" providerId="ADAL" clId="{AEBD274B-8E66-46BF-B0DA-057E2758A1BA}" dt="2024-12-30T19:47:38.267" v="5" actId="1076"/>
          <ac:picMkLst>
            <pc:docMk/>
            <pc:sldMk cId="1174583267" sldId="382"/>
            <ac:picMk id="6" creationId="{6715AC5B-07F2-850F-636C-23C2EA026D5D}"/>
          </ac:picMkLst>
        </pc:picChg>
      </pc:sldChg>
    </pc:docChg>
  </pc:docChgLst>
  <pc:docChgLst>
    <pc:chgData name="Awais Asghar" userId="c55bbe8d5a45df36" providerId="LiveId" clId="{697C3FFB-543D-48EB-B1F4-24795847DAEB}"/>
    <pc:docChg chg="modSld">
      <pc:chgData name="Awais Asghar" userId="c55bbe8d5a45df36" providerId="LiveId" clId="{697C3FFB-543D-48EB-B1F4-24795847DAEB}" dt="2024-12-20T09:54:05.671" v="1" actId="1076"/>
      <pc:docMkLst>
        <pc:docMk/>
      </pc:docMkLst>
      <pc:sldChg chg="modSp mod">
        <pc:chgData name="Awais Asghar" userId="c55bbe8d5a45df36" providerId="LiveId" clId="{697C3FFB-543D-48EB-B1F4-24795847DAEB}" dt="2024-12-20T09:54:05.671" v="1" actId="1076"/>
        <pc:sldMkLst>
          <pc:docMk/>
          <pc:sldMk cId="3304068007" sldId="381"/>
        </pc:sldMkLst>
        <pc:spChg chg="mod">
          <ac:chgData name="Awais Asghar" userId="c55bbe8d5a45df36" providerId="LiveId" clId="{697C3FFB-543D-48EB-B1F4-24795847DAEB}" dt="2024-12-20T09:54:05.671" v="1" actId="1076"/>
          <ac:spMkLst>
            <pc:docMk/>
            <pc:sldMk cId="3304068007" sldId="381"/>
            <ac:spMk id="3" creationId="{EEF125C3-99F8-5ABF-1328-0370F112121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83AF-456F-5EFD-8BDB-70C740D42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039102-53A5-598D-4325-3BE0187680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6F5309-5CEF-93E4-70C8-0101FD6EF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46920-615B-F4C7-3707-6C097BE0B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58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C6C32-C092-BCAC-9DD0-782111516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2F195-B424-A7E7-69B0-E5B93D317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F6EC0-57C7-D8AC-3979-C59326B07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3111F-839B-2551-AA18-948CB0429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3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10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742"/>
            <a:ext cx="12191998" cy="3215641"/>
          </a:xfrm>
        </p:spPr>
        <p:txBody>
          <a:bodyPr anchor="b">
            <a:normAutofit/>
          </a:bodyPr>
          <a:lstStyle/>
          <a:p>
            <a:r>
              <a:rPr lang="en-US" dirty="0"/>
              <a:t>Air Pollution Monitoring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40129"/>
            <a:ext cx="12191997" cy="2577772"/>
          </a:xfrm>
        </p:spPr>
        <p:txBody>
          <a:bodyPr>
            <a:normAutofit/>
          </a:bodyPr>
          <a:lstStyle/>
          <a:p>
            <a:r>
              <a:rPr lang="en-US" dirty="0" err="1"/>
              <a:t>CROWd</a:t>
            </a:r>
            <a:r>
              <a:rPr lang="en-US" dirty="0"/>
              <a:t>-Sourced AQI Calculation</a:t>
            </a:r>
          </a:p>
        </p:txBody>
      </p:sp>
      <p:sp>
        <p:nvSpPr>
          <p:cNvPr id="18" name="Slide Number Placeholder 4" hidden="1">
            <a:extLst>
              <a:ext uri="{FF2B5EF4-FFF2-40B4-BE49-F238E27FC236}">
                <a16:creationId xmlns:a16="http://schemas.microsoft.com/office/drawing/2014/main" id="{B9C9B6B5-E0C3-1AE4-78AD-8BEAA04AD1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AD0FE-4FC0-DD13-1657-8382F3DBB73F}"/>
              </a:ext>
            </a:extLst>
          </p:cNvPr>
          <p:cNvSpPr txBox="1"/>
          <p:nvPr/>
        </p:nvSpPr>
        <p:spPr>
          <a:xfrm>
            <a:off x="4865912" y="4310743"/>
            <a:ext cx="24601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u="sng" dirty="0">
                <a:solidFill>
                  <a:schemeClr val="bg1"/>
                </a:solidFill>
              </a:rPr>
              <a:t>Presented By:</a:t>
            </a:r>
          </a:p>
          <a:p>
            <a:r>
              <a:rPr lang="en-US" sz="2000" dirty="0">
                <a:solidFill>
                  <a:schemeClr val="bg1"/>
                </a:solidFill>
              </a:rPr>
              <a:t>M Hammad Sarwar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Awais</a:t>
            </a:r>
            <a:r>
              <a:rPr lang="en-US" sz="2000" dirty="0">
                <a:solidFill>
                  <a:schemeClr val="bg1"/>
                </a:solidFill>
              </a:rPr>
              <a:t> Asghar</a:t>
            </a:r>
          </a:p>
          <a:p>
            <a:r>
              <a:rPr lang="en-US" sz="2000" dirty="0">
                <a:solidFill>
                  <a:schemeClr val="bg1"/>
                </a:solidFill>
              </a:rPr>
              <a:t>Ashar Javid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Methodology (Part I:  Hardware)</a:t>
            </a:r>
            <a:endParaRPr lang="en-US" noProof="0" dirty="0"/>
          </a:p>
        </p:txBody>
      </p:sp>
      <p:pic>
        <p:nvPicPr>
          <p:cNvPr id="7" name="Content Placeholder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1E65416-ECA9-414A-2D04-744A2C949DF4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rcRect l="9267" r="26725" b="2"/>
          <a:stretch/>
        </p:blipFill>
        <p:spPr>
          <a:xfrm>
            <a:off x="13259" y="1983007"/>
            <a:ext cx="4828490" cy="4243191"/>
          </a:xfrm>
          <a:noFill/>
        </p:spPr>
      </p:pic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511" r="3" b="11127"/>
          <a:stretch/>
        </p:blipFill>
        <p:spPr>
          <a:xfrm>
            <a:off x="6995159" y="2474811"/>
            <a:ext cx="4227332" cy="3528397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01FBC9-E343-9F05-37F8-F93A54422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72" y="2291888"/>
            <a:ext cx="6829499" cy="362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F359-A498-BEA2-A281-4DDD98AA2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BA19-6214-B4CF-785A-D5FE86FA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Methodology (Part II: Software)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111E6-7E72-B589-8E7B-6CD14C071C2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5" name="Picture 14" descr="A computer screen with a blue circuit board&#10;&#10;Description automatically generated">
            <a:extLst>
              <a:ext uri="{FF2B5EF4-FFF2-40B4-BE49-F238E27FC236}">
                <a16:creationId xmlns:a16="http://schemas.microsoft.com/office/drawing/2014/main" id="{536F0128-E60E-5685-2CB8-AD5CFA474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11" y="2609599"/>
            <a:ext cx="4669059" cy="311659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F0A8C-E52C-06A7-2B23-CDC2778E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5AC5B-07F2-850F-636C-23C2EA026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71" y="2974724"/>
            <a:ext cx="6788506" cy="250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8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318" y="-58586"/>
            <a:ext cx="6788052" cy="650526"/>
          </a:xfrm>
        </p:spPr>
        <p:txBody>
          <a:bodyPr/>
          <a:lstStyle/>
          <a:p>
            <a:r>
              <a:rPr lang="en-US" dirty="0"/>
              <a:t>Results  and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88EF3101-1338-BFAA-2712-BDA95D8E868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31466" y="671345"/>
            <a:ext cx="10515600" cy="38646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At 10:42 pm: (</a:t>
            </a:r>
            <a:r>
              <a:rPr lang="en-US" dirty="0" err="1">
                <a:solidFill>
                  <a:schemeClr val="bg1"/>
                </a:solidFill>
              </a:rPr>
              <a:t>Location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Islamabad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19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December,2024</a:t>
            </a:r>
            <a:r>
              <a:rPr lang="en-US" dirty="0"/>
              <a:t>:</a:t>
            </a:r>
          </a:p>
          <a:p>
            <a:r>
              <a:rPr lang="en-US" dirty="0"/>
              <a:t>Our System Values:</a:t>
            </a:r>
          </a:p>
          <a:p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59AB0AF-CFE5-AC39-C47C-1B89A265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843"/>
          <a:stretch/>
        </p:blipFill>
        <p:spPr>
          <a:xfrm>
            <a:off x="354909" y="1169306"/>
            <a:ext cx="4744368" cy="4726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5124E8-6C7A-5D70-5120-72808DFABB33}"/>
              </a:ext>
            </a:extLst>
          </p:cNvPr>
          <p:cNvSpPr txBox="1"/>
          <p:nvPr/>
        </p:nvSpPr>
        <p:spPr>
          <a:xfrm>
            <a:off x="7999066" y="1538401"/>
            <a:ext cx="1536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IQ AIR:</a:t>
            </a:r>
          </a:p>
        </p:txBody>
      </p:sp>
      <p:pic>
        <p:nvPicPr>
          <p:cNvPr id="18" name="Picture 17" descr="A graph with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F69936F9-1CF1-597D-2DD5-E4616573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77" y="2146348"/>
            <a:ext cx="6969384" cy="23484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48D8B9-6D9E-99FA-DEF5-C74C1C883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277" y="4913148"/>
            <a:ext cx="7058640" cy="196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7903-D633-2AE2-A68C-025A4B26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Projections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C17A9AE-B83B-BEAF-27B6-8418438BA86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Well, We really love ML models!!! </a:t>
            </a:r>
            <a:br>
              <a:rPr lang="en-US" dirty="0"/>
            </a:br>
            <a:r>
              <a:rPr lang="en-US" dirty="0"/>
              <a:t>And Our Belief is that every system can be improvised using them.</a:t>
            </a:r>
          </a:p>
          <a:p>
            <a:pPr algn="ctr"/>
            <a:r>
              <a:rPr lang="en-US" dirty="0"/>
              <a:t>The Next Step is: LSTM-based future AQI prediction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Current Limiting Factor?</a:t>
            </a:r>
          </a:p>
          <a:p>
            <a:r>
              <a:rPr lang="en-US" dirty="0"/>
              <a:t>Crowdsourced-AQI Monitoring</a:t>
            </a:r>
          </a:p>
          <a:p>
            <a:r>
              <a:rPr lang="en-US" dirty="0"/>
              <a:t>Long-term local data collection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684A6-115F-EB72-F031-44ECC5AC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1C404-7E43-B91A-7E79-BCED11FC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453" y="3945593"/>
            <a:ext cx="4136718" cy="26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72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821180"/>
            <a:ext cx="12191994" cy="3215641"/>
          </a:xfrm>
        </p:spPr>
        <p:txBody>
          <a:bodyPr anchor="ctr">
            <a:normAutofit/>
          </a:bodyPr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41A28-0224-3C8D-C1A2-D05EAA95C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DB92BED-31DB-769D-86D5-7B3F8F81A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Air Pollution Monitoring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C66B92C1-73DA-58A4-D4D3-7B028124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AQI Calculation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2DF7F301-257F-A6A3-41DA-C6683A7E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3DD45-5B97-59AD-1D0B-B689B99E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9"/>
          <a:stretch/>
        </p:blipFill>
        <p:spPr>
          <a:xfrm>
            <a:off x="0" y="2133600"/>
            <a:ext cx="12192000" cy="4819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1B893-25B0-98E0-0CF4-4802EAE44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483286" cy="3189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51A70E-4F9E-137C-3FD0-0EEFACEED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329" y="-1"/>
            <a:ext cx="9078671" cy="290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950A-AC9D-5A71-F646-7B11E6F8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Whose pollution is it?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C8F3787-48DF-EC70-32A0-C85604E0908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4447694"/>
            <a:ext cx="10515600" cy="1591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0EF72-1EFD-0C5B-3C1F-781F23DF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C6673-1630-25F2-4D34-EB3D330C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43" y="2810646"/>
            <a:ext cx="6644455" cy="1449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AE373-D627-38DD-ACF3-6509F17C8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43" y="4253961"/>
            <a:ext cx="6644455" cy="703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BF2B7-5992-BE5C-7C59-FAA31161C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58" y="2833979"/>
            <a:ext cx="4542885" cy="21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9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89F1-D450-601E-5CAA-32BABA3AE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WHAT is an </a:t>
            </a:r>
            <a:r>
              <a:rPr lang="en-US" dirty="0" err="1"/>
              <a:t>aqi</a:t>
            </a:r>
            <a:r>
              <a:rPr lang="en-US" dirty="0"/>
              <a:t> index </a:t>
            </a:r>
            <a:r>
              <a:rPr lang="en-US" dirty="0" err="1"/>
              <a:t>MOnitor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EEBA-BD7F-74AD-4CEF-834992C6E35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13658" y="2465540"/>
            <a:ext cx="5257800" cy="3593126"/>
          </a:xfrm>
        </p:spPr>
        <p:txBody>
          <a:bodyPr>
            <a:normAutofit/>
          </a:bodyPr>
          <a:lstStyle/>
          <a:p>
            <a:r>
              <a:rPr lang="en-US" dirty="0"/>
              <a:t>A system used to measure and report the quality of air in a specific location.</a:t>
            </a:r>
          </a:p>
          <a:p>
            <a:r>
              <a:rPr lang="en-US" dirty="0"/>
              <a:t>It provides real-time data about the concentration of pollutants in the air and the associated health effects.</a:t>
            </a:r>
          </a:p>
        </p:txBody>
      </p:sp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A22A8E7-FF4D-E665-C8E7-BD1B715C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1" r="2" b="2"/>
          <a:stretch/>
        </p:blipFill>
        <p:spPr>
          <a:xfrm>
            <a:off x="5569102" y="2166259"/>
            <a:ext cx="6315069" cy="389240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7731-558D-40C0-F6AB-84160171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5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3">
            <a:extLst>
              <a:ext uri="{FF2B5EF4-FFF2-40B4-BE49-F238E27FC236}">
                <a16:creationId xmlns:a16="http://schemas.microsoft.com/office/drawing/2014/main" id="{C4DD592E-8195-4994-D898-951B99C2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0" baseline="0" dirty="0">
                <a:latin typeface="+mj-lt"/>
                <a:ea typeface="+mj-ea"/>
                <a:cs typeface="Biome" panose="020B0503030204020804" pitchFamily="34" charset="0"/>
              </a:rPr>
              <a:t>WHY Crowdsourced AQI </a:t>
            </a:r>
            <a:r>
              <a:rPr lang="en-US" kern="1200" cap="all" spc="0" baseline="0" dirty="0" err="1">
                <a:latin typeface="+mj-lt"/>
                <a:ea typeface="+mj-ea"/>
                <a:cs typeface="Biome" panose="020B0503030204020804" pitchFamily="34" charset="0"/>
              </a:rPr>
              <a:t>INdex</a:t>
            </a:r>
            <a:r>
              <a:rPr lang="en-US" kern="1200" cap="all" spc="0" baseline="0" dirty="0">
                <a:latin typeface="+mj-lt"/>
                <a:ea typeface="+mj-ea"/>
                <a:cs typeface="Biome" panose="020B0503030204020804" pitchFamily="34" charset="0"/>
              </a:rPr>
              <a:t> Monitoring?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28AEA-4A35-CE88-97B1-3843E0D5BAF0}"/>
              </a:ext>
            </a:extLst>
          </p:cNvPr>
          <p:cNvSpPr txBox="1"/>
          <p:nvPr/>
        </p:nvSpPr>
        <p:spPr>
          <a:xfrm>
            <a:off x="481798" y="2597887"/>
            <a:ext cx="3774587" cy="3723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State-owned Data Collection</a:t>
            </a: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Custom Calibration</a:t>
            </a:r>
            <a:endParaRPr lang="en-US" baseline="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baseline="0" dirty="0">
                <a:solidFill>
                  <a:schemeClr val="bg1"/>
                </a:solidFill>
              </a:rPr>
              <a:t>Air quality forecasting</a:t>
            </a: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baseline="0" dirty="0">
                <a:solidFill>
                  <a:schemeClr val="bg1"/>
                </a:solidFill>
              </a:rPr>
              <a:t>Research on air pollution</a:t>
            </a: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baseline="0" dirty="0">
                <a:solidFill>
                  <a:schemeClr val="bg1"/>
                </a:solidFill>
              </a:rPr>
              <a:t>Monitoring compliance with regulations for city zones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AF823D-C8F2-717E-74C6-177AAC55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" r="-940"/>
          <a:stretch/>
        </p:blipFill>
        <p:spPr>
          <a:xfrm>
            <a:off x="4159955" y="2896734"/>
            <a:ext cx="7942195" cy="25331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489B8-5DA6-808F-0B6C-4C888012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5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79F5-3F89-1BFD-18A4-D2ADFEF7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FB3BBE-F7D5-CCC0-96CA-52D4B8EFA4A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117559"/>
            <a:ext cx="10515600" cy="392129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Area-Based AQI Monitor Network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Standardized Measuring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7761E-BC96-345E-2C7B-E3CBF287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79E37C-36EA-B494-B53F-B66BA613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1157099"/>
            <a:ext cx="4975426" cy="497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2F511-3F00-1C07-4010-DC2393E1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33" y="3147871"/>
            <a:ext cx="4042609" cy="32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3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pPr lvl="0"/>
            <a:r>
              <a:rPr lang="en-US" noProof="0" dirty="0"/>
              <a:t>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>
            <a:normAutofit/>
          </a:bodyPr>
          <a:lstStyle/>
          <a:p>
            <a:r>
              <a:rPr lang="en-US" dirty="0"/>
              <a:t>Arduino UNO</a:t>
            </a:r>
          </a:p>
          <a:p>
            <a:r>
              <a:rPr lang="en-US" dirty="0"/>
              <a:t>Sensors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194E036-27FF-181E-48BF-56C835BD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98E7A8-FD89-AE13-0D0E-E4D0EFC3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193831"/>
              </p:ext>
            </p:extLst>
          </p:nvPr>
        </p:nvGraphicFramePr>
        <p:xfrm>
          <a:off x="3330341" y="2127183"/>
          <a:ext cx="7912330" cy="38947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78903">
                  <a:extLst>
                    <a:ext uri="{9D8B030D-6E8A-4147-A177-3AD203B41FA5}">
                      <a16:colId xmlns:a16="http://schemas.microsoft.com/office/drawing/2014/main" val="3236558524"/>
                    </a:ext>
                  </a:extLst>
                </a:gridCol>
                <a:gridCol w="978903">
                  <a:extLst>
                    <a:ext uri="{9D8B030D-6E8A-4147-A177-3AD203B41FA5}">
                      <a16:colId xmlns:a16="http://schemas.microsoft.com/office/drawing/2014/main" val="1797699160"/>
                    </a:ext>
                  </a:extLst>
                </a:gridCol>
                <a:gridCol w="2082292">
                  <a:extLst>
                    <a:ext uri="{9D8B030D-6E8A-4147-A177-3AD203B41FA5}">
                      <a16:colId xmlns:a16="http://schemas.microsoft.com/office/drawing/2014/main" val="3346350748"/>
                    </a:ext>
                  </a:extLst>
                </a:gridCol>
                <a:gridCol w="1110934">
                  <a:extLst>
                    <a:ext uri="{9D8B030D-6E8A-4147-A177-3AD203B41FA5}">
                      <a16:colId xmlns:a16="http://schemas.microsoft.com/office/drawing/2014/main" val="683620252"/>
                    </a:ext>
                  </a:extLst>
                </a:gridCol>
                <a:gridCol w="2761298">
                  <a:extLst>
                    <a:ext uri="{9D8B030D-6E8A-4147-A177-3AD203B41FA5}">
                      <a16:colId xmlns:a16="http://schemas.microsoft.com/office/drawing/2014/main" val="1614371949"/>
                    </a:ext>
                  </a:extLst>
                </a:gridCol>
              </a:tblGrid>
              <a:tr h="31272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Sensor</a:t>
                      </a:r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Measurement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Pin/Port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Description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756994864"/>
                  </a:ext>
                </a:extLst>
              </a:tr>
              <a:tr h="52593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DHT 22</a:t>
                      </a:r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Temperature &amp; Humidity 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D8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Measures ambient temperature and relative humidity.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3644925199"/>
                  </a:ext>
                </a:extLst>
              </a:tr>
              <a:tr h="7391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BMP 280</a:t>
                      </a:r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Temperature, Pressure &amp; Altitude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I2C (default 0x76)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Measures temperature, atmospheric pressure, and calculates altitude.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573993252"/>
                  </a:ext>
                </a:extLst>
              </a:tr>
              <a:tr h="525939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MQ-2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LPG, Propane,  Alcohol, H2</a:t>
                      </a:r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A0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Detects combustible gases and smoke.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1797972818"/>
                  </a:ext>
                </a:extLst>
              </a:tr>
              <a:tr h="7391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MQ-135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CO2, NH4, Toluene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A1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Detects air quality-related gases (e.g., CO2, ammonia, and volatile organics).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374888552"/>
                  </a:ext>
                </a:extLst>
              </a:tr>
              <a:tr h="525939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MQ-7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CO &amp; CH4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A2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Detects carbon monoxide and methane.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4064985726"/>
                  </a:ext>
                </a:extLst>
              </a:tr>
              <a:tr h="52593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PMS5003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PM2.5, PM10 &amp; other particulate matter levels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Serial Pins 7,10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Measures particulate matter in the air at different size ranges.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18924278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89928A1-2148-0AEA-EB7F-BBEE16BC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35" b="-1"/>
          <a:stretch/>
        </p:blipFill>
        <p:spPr>
          <a:xfrm>
            <a:off x="3471683" y="2465539"/>
            <a:ext cx="623169" cy="492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AD6BA-AC9D-4C43-9D83-99DA0AAB1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482945" y="3032282"/>
            <a:ext cx="589713" cy="634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DF3F0-C318-BE54-2E3A-5D23AF334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388398"/>
            <a:ext cx="681337" cy="524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0DC474-58F0-591C-B5F7-6077727F6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7988" y="3732949"/>
            <a:ext cx="634100" cy="487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B11ED6-8B5C-F2AF-9F01-56EC6B260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3452" y="4979212"/>
            <a:ext cx="644975" cy="4884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40760F-3092-AF73-CFBE-F40DF5CD079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9943"/>
          <a:stretch/>
        </p:blipFill>
        <p:spPr>
          <a:xfrm>
            <a:off x="3494407" y="5522809"/>
            <a:ext cx="614020" cy="4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9529"/>
            <a:ext cx="11562303" cy="880557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1142F0-1AD9-9838-EDE0-2185A5909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48" y="1894277"/>
            <a:ext cx="11562304" cy="380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/>
          <a:p>
            <a:r>
              <a:rPr lang="en-US" dirty="0"/>
              <a:t>SELECTING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  <p:pic>
        <p:nvPicPr>
          <p:cNvPr id="4" name="Picture 3" descr="A person holding a device with a screen&#10;&#10;Description automatically generated">
            <a:extLst>
              <a:ext uri="{FF2B5EF4-FFF2-40B4-BE49-F238E27FC236}">
                <a16:creationId xmlns:a16="http://schemas.microsoft.com/office/drawing/2014/main" id="{97713D14-ACC0-F43A-5F07-F92D22F5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" y="0"/>
            <a:ext cx="12184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{CF021003-C695-49AB-B07E-7E50851C56CA}tf11936837_win32</Template>
  <TotalTime>331</TotalTime>
  <Words>334</Words>
  <Application>Microsoft Office PowerPoint</Application>
  <PresentationFormat>Widescreen</PresentationFormat>
  <Paragraphs>93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Nova</vt:lpstr>
      <vt:lpstr>Biome</vt:lpstr>
      <vt:lpstr>Calibri</vt:lpstr>
      <vt:lpstr>Wingdings</vt:lpstr>
      <vt:lpstr>Custom</vt:lpstr>
      <vt:lpstr>Air Pollution Monitoring</vt:lpstr>
      <vt:lpstr>Air Pollution Monitoring</vt:lpstr>
      <vt:lpstr>Whose pollution is it?</vt:lpstr>
      <vt:lpstr>WHAT is an aqi index MOnitor?</vt:lpstr>
      <vt:lpstr>WHY Crowdsourced AQI INdex Monitoring?</vt:lpstr>
      <vt:lpstr>Proposed Methodology </vt:lpstr>
      <vt:lpstr>Components</vt:lpstr>
      <vt:lpstr>PowerPoint Presentation</vt:lpstr>
      <vt:lpstr>SELECTING VISUAL AIDS</vt:lpstr>
      <vt:lpstr>Methodology (Part I:  Hardware)</vt:lpstr>
      <vt:lpstr>Methodology (Part II: Software)</vt:lpstr>
      <vt:lpstr>Results  and Data Analysis</vt:lpstr>
      <vt:lpstr>Future Projections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 Monitoring</dc:title>
  <dc:creator>M Hammad Sarwar</dc:creator>
  <cp:lastModifiedBy>Awais Asghar</cp:lastModifiedBy>
  <cp:revision>4</cp:revision>
  <dcterms:created xsi:type="dcterms:W3CDTF">2024-12-19T11:57:25Z</dcterms:created>
  <dcterms:modified xsi:type="dcterms:W3CDTF">2024-12-30T19:47:49Z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